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82" r:id="rId23"/>
    <p:sldId id="280" r:id="rId24"/>
    <p:sldId id="281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2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BB60-9FB8-084C-BFDD-C595D5A505E0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25EF-A5F7-9C44-BD00-A149BBD94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1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BB60-9FB8-084C-BFDD-C595D5A505E0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25EF-A5F7-9C44-BD00-A149BBD94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42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BB60-9FB8-084C-BFDD-C595D5A505E0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25EF-A5F7-9C44-BD00-A149BBD94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94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BB60-9FB8-084C-BFDD-C595D5A505E0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25EF-A5F7-9C44-BD00-A149BBD94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9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BB60-9FB8-084C-BFDD-C595D5A505E0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25EF-A5F7-9C44-BD00-A149BBD94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05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BB60-9FB8-084C-BFDD-C595D5A505E0}" type="datetimeFigureOut">
              <a:rPr lang="en-US" smtClean="0"/>
              <a:t>12/5/13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25EF-A5F7-9C44-BD00-A149BBD94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22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BB60-9FB8-084C-BFDD-C595D5A505E0}" type="datetimeFigureOut">
              <a:rPr lang="en-US" smtClean="0"/>
              <a:t>12/5/13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25EF-A5F7-9C44-BD00-A149BBD94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BB60-9FB8-084C-BFDD-C595D5A505E0}" type="datetimeFigureOut">
              <a:rPr lang="en-US" smtClean="0"/>
              <a:t>12/5/13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25EF-A5F7-9C44-BD00-A149BBD94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50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BB60-9FB8-084C-BFDD-C595D5A505E0}" type="datetimeFigureOut">
              <a:rPr lang="en-US" smtClean="0"/>
              <a:t>12/5/13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25EF-A5F7-9C44-BD00-A149BBD94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1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BB60-9FB8-084C-BFDD-C595D5A505E0}" type="datetimeFigureOut">
              <a:rPr lang="en-US" smtClean="0"/>
              <a:t>12/5/13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25EF-A5F7-9C44-BD00-A149BBD94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2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BB60-9FB8-084C-BFDD-C595D5A505E0}" type="datetimeFigureOut">
              <a:rPr lang="en-US" smtClean="0"/>
              <a:t>12/5/13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25EF-A5F7-9C44-BD00-A149BBD94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9BB60-9FB8-084C-BFDD-C595D5A505E0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325EF-A5F7-9C44-BD00-A149BBD94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5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Macroeconomics and health care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HSPM 714 J50</a:t>
            </a:r>
          </a:p>
          <a:p>
            <a:r>
              <a:rPr lang="en-US" dirty="0" smtClean="0"/>
              <a:t>Fall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73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Limitations of credit easing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Once interest rate for government bonds reaches 0%, it can’t go lower.</a:t>
            </a:r>
          </a:p>
          <a:p>
            <a:pPr lvl="1"/>
            <a:r>
              <a:rPr lang="en-US" dirty="0" smtClean="0"/>
              <a:t>Liquidity trap</a:t>
            </a:r>
          </a:p>
          <a:p>
            <a:endParaRPr lang="en-US" dirty="0"/>
          </a:p>
          <a:p>
            <a:r>
              <a:rPr lang="en-US" dirty="0" smtClean="0"/>
              <a:t>Politically unaccepted alternatives</a:t>
            </a:r>
          </a:p>
          <a:p>
            <a:pPr lvl="1"/>
            <a:r>
              <a:rPr lang="en-US" dirty="0" smtClean="0"/>
              <a:t>Giving money away</a:t>
            </a:r>
          </a:p>
          <a:p>
            <a:pPr lvl="1"/>
            <a:r>
              <a:rPr lang="en-US" dirty="0" smtClean="0"/>
              <a:t>Retail lending by Federal Reserves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94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Government spending can be overdone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Total demand =</a:t>
            </a:r>
          </a:p>
          <a:p>
            <a:pPr lvl="1"/>
            <a:r>
              <a:rPr lang="en-US" dirty="0" smtClean="0"/>
              <a:t>Consumption + Investment + Government + Exports minus imports</a:t>
            </a:r>
          </a:p>
          <a:p>
            <a:r>
              <a:rPr lang="en-US" dirty="0" smtClean="0"/>
              <a:t>Excess total demand leads to price inflation</a:t>
            </a:r>
          </a:p>
          <a:p>
            <a:pPr lvl="1"/>
            <a:r>
              <a:rPr lang="en-US" dirty="0" smtClean="0"/>
              <a:t>When the unemployed resources are re-employed</a:t>
            </a:r>
          </a:p>
          <a:p>
            <a:pPr lvl="1"/>
            <a:r>
              <a:rPr lang="en-US" dirty="0" smtClean="0"/>
              <a:t>Spenders (buyers) compete by offering and allowing higher prices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716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Being perfect may not be possible.</a:t>
            </a:r>
            <a:br>
              <a:rPr lang="en-US" dirty="0" smtClean="0"/>
            </a:br>
            <a:r>
              <a:rPr lang="en-US" dirty="0" smtClean="0"/>
              <a:t>Being better is possible.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do need discussion of how much government spending and credit easing is enough but not too much.</a:t>
            </a:r>
          </a:p>
          <a:p>
            <a:r>
              <a:rPr lang="en-US" dirty="0" smtClean="0"/>
              <a:t>That discussion is hampered by pervasive BAD IDEAS.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49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Bad ideas/analogies</a:t>
            </a:r>
            <a:br>
              <a:rPr lang="en-US" dirty="0" smtClean="0"/>
            </a:br>
            <a:r>
              <a:rPr lang="en-US" dirty="0" smtClean="0"/>
              <a:t>(when applied to economics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 and redemption</a:t>
            </a:r>
          </a:p>
          <a:p>
            <a:r>
              <a:rPr lang="en-US" dirty="0" smtClean="0"/>
              <a:t>Public debt = public sin</a:t>
            </a:r>
          </a:p>
          <a:p>
            <a:pPr lvl="1"/>
            <a:r>
              <a:rPr lang="en-US" dirty="0" smtClean="0"/>
              <a:t>Feigned concern about deficits and debt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512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 and redemption bad analogy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Obsession with causes of crash</a:t>
            </a:r>
          </a:p>
          <a:p>
            <a:pPr lvl="1"/>
            <a:r>
              <a:rPr lang="en-US" dirty="0" smtClean="0"/>
              <a:t>“Cause” sought in bad behavior rather than the system’s weakness</a:t>
            </a:r>
          </a:p>
          <a:p>
            <a:r>
              <a:rPr lang="en-US" dirty="0" smtClean="0"/>
              <a:t>Prolonged misery for millions atones for sins</a:t>
            </a:r>
          </a:p>
          <a:p>
            <a:pPr lvl="1"/>
            <a:r>
              <a:rPr lang="en-US" dirty="0" smtClean="0"/>
              <a:t>Sinners ≠ Punished</a:t>
            </a:r>
          </a:p>
          <a:p>
            <a:pPr lvl="2"/>
            <a:r>
              <a:rPr lang="en-US" dirty="0" smtClean="0"/>
              <a:t>Fix that by switching responsibility to “losers” and “moochers.”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59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we cut food stamps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Going hungry is bad for health</a:t>
            </a:r>
          </a:p>
          <a:p>
            <a:r>
              <a:rPr lang="en-US" dirty="0" smtClean="0"/>
              <a:t>U.S. Rep. Paul Ryan:  People on food stamps “don’t dream.” </a:t>
            </a:r>
          </a:p>
          <a:p>
            <a:endParaRPr lang="en-US" dirty="0"/>
          </a:p>
          <a:p>
            <a:r>
              <a:rPr lang="en-US" dirty="0" smtClean="0"/>
              <a:t>And we try to cut Medicaid</a:t>
            </a:r>
          </a:p>
          <a:p>
            <a:pPr lvl="1"/>
            <a:r>
              <a:rPr lang="en-US" dirty="0" smtClean="0"/>
              <a:t>Medical care can be good for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66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the appeal of this?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rich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Justification of riches</a:t>
            </a:r>
          </a:p>
          <a:p>
            <a:r>
              <a:rPr lang="en-US" dirty="0" smtClean="0"/>
              <a:t>To make money from money,</a:t>
            </a:r>
          </a:p>
          <a:p>
            <a:pPr lvl="1"/>
            <a:r>
              <a:rPr lang="en-US" dirty="0" smtClean="0"/>
              <a:t>High interest rates</a:t>
            </a:r>
          </a:p>
          <a:p>
            <a:pPr lvl="1"/>
            <a:r>
              <a:rPr lang="en-US" dirty="0" smtClean="0"/>
              <a:t>Low inflation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For non-rich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Work hard for money</a:t>
            </a:r>
          </a:p>
          <a:p>
            <a:r>
              <a:rPr lang="en-US" dirty="0" smtClean="0"/>
              <a:t>Resent others* who get it with less work</a:t>
            </a:r>
          </a:p>
          <a:p>
            <a:r>
              <a:rPr lang="en-US" dirty="0" smtClean="0"/>
              <a:t>Want the money they do have to maintain value</a:t>
            </a:r>
          </a:p>
          <a:p>
            <a:r>
              <a:rPr lang="en-US" dirty="0" smtClean="0"/>
              <a:t>Resonates with some religious teachings (but contradicts other teachings)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73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appeal of this?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economists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Wingnut</a:t>
            </a:r>
            <a:r>
              <a:rPr lang="en-US" dirty="0" smtClean="0"/>
              <a:t> welfare</a:t>
            </a:r>
          </a:p>
          <a:p>
            <a:pPr lvl="1"/>
            <a:r>
              <a:rPr lang="en-US" dirty="0" smtClean="0"/>
              <a:t>$$$ think tanks</a:t>
            </a:r>
          </a:p>
          <a:p>
            <a:r>
              <a:rPr lang="en-US" dirty="0" smtClean="0"/>
              <a:t>Mainstream media welfare</a:t>
            </a:r>
          </a:p>
          <a:p>
            <a:pPr lvl="1"/>
            <a:r>
              <a:rPr lang="en-US" dirty="0" smtClean="0"/>
              <a:t>TV appearances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Discredited theories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Expansionary austerity</a:t>
            </a:r>
          </a:p>
          <a:p>
            <a:r>
              <a:rPr lang="en-US" dirty="0" smtClean="0"/>
              <a:t>The 90% debt/GDP cliff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02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business dislikes government spending to promote full employment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Devalues need to be nice to business (“confidence”) </a:t>
            </a:r>
          </a:p>
          <a:p>
            <a:pPr lvl="1"/>
            <a:r>
              <a:rPr lang="en-US" dirty="0" smtClean="0"/>
              <a:t>Regulation</a:t>
            </a:r>
          </a:p>
          <a:p>
            <a:pPr lvl="1"/>
            <a:r>
              <a:rPr lang="en-US" dirty="0" smtClean="0"/>
              <a:t>Taxation</a:t>
            </a:r>
          </a:p>
          <a:p>
            <a:r>
              <a:rPr lang="en-US" dirty="0" smtClean="0"/>
              <a:t>Provides services that compete with business</a:t>
            </a:r>
          </a:p>
          <a:p>
            <a:pPr lvl="1"/>
            <a:r>
              <a:rPr lang="en-US" dirty="0" smtClean="0"/>
              <a:t>Like health insurance</a:t>
            </a:r>
          </a:p>
          <a:p>
            <a:r>
              <a:rPr lang="en-US" dirty="0" smtClean="0"/>
              <a:t>Fuller employment undermines bosses’ authority at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85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Once the economy has imploded,</a:t>
            </a:r>
            <a:br>
              <a:rPr lang="en-US" dirty="0" smtClean="0"/>
            </a:br>
            <a:r>
              <a:rPr lang="en-US" dirty="0" smtClean="0"/>
              <a:t>how can we expand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dirty="0" smtClean="0"/>
              <a:t>Wait for it to recover </a:t>
            </a:r>
          </a:p>
          <a:p>
            <a:pPr lvl="1"/>
            <a:r>
              <a:rPr lang="en-US" dirty="0" smtClean="0"/>
              <a:t>avoidable suffering and preventable illness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 smtClean="0"/>
              <a:t>Ease credit</a:t>
            </a:r>
          </a:p>
          <a:p>
            <a:pPr lvl="1"/>
            <a:r>
              <a:rPr lang="en-US" dirty="0" smtClean="0"/>
              <a:t>Done all we can short of having Fed go into retail banking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 smtClean="0"/>
              <a:t>Government spending</a:t>
            </a:r>
          </a:p>
          <a:p>
            <a:pPr lvl="1"/>
            <a:r>
              <a:rPr lang="en-US" dirty="0" smtClean="0"/>
              <a:t>2% excess unemployment implies 4% GDP gap, which government could fill.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74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an economy implodes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Lots of unused resources</a:t>
            </a:r>
          </a:p>
          <a:p>
            <a:pPr lvl="1"/>
            <a:r>
              <a:rPr lang="en-US" dirty="0" smtClean="0"/>
              <a:t>Idle labor</a:t>
            </a:r>
          </a:p>
          <a:p>
            <a:pPr lvl="1"/>
            <a:r>
              <a:rPr lang="en-US" dirty="0" smtClean="0"/>
              <a:t>Idle capital</a:t>
            </a:r>
          </a:p>
          <a:p>
            <a:r>
              <a:rPr lang="en-US" dirty="0" smtClean="0"/>
              <a:t>Lots of foregone goods and services</a:t>
            </a:r>
          </a:p>
          <a:p>
            <a:pPr lvl="1"/>
            <a:r>
              <a:rPr lang="en-US" dirty="0" smtClean="0"/>
              <a:t>Less available to support health care</a:t>
            </a:r>
          </a:p>
          <a:p>
            <a:pPr lvl="1"/>
            <a:r>
              <a:rPr lang="en-US" dirty="0" smtClean="0"/>
              <a:t>Less investment for future growth of economy</a:t>
            </a:r>
          </a:p>
        </p:txBody>
      </p:sp>
    </p:spTree>
    <p:extLst>
      <p:ext uri="{BB962C8B-B14F-4D97-AF65-F5344CB8AC3E}">
        <p14:creationId xmlns:p14="http://schemas.microsoft.com/office/powerpoint/2010/main" val="3365290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finance government spending?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Taxes</a:t>
            </a:r>
          </a:p>
          <a:p>
            <a:pPr lvl="1"/>
            <a:r>
              <a:rPr lang="en-US" dirty="0" smtClean="0"/>
              <a:t>Best if taxes fall on those who have money and aren’t spending it</a:t>
            </a:r>
          </a:p>
          <a:p>
            <a:pPr lvl="2"/>
            <a:r>
              <a:rPr lang="en-US" dirty="0" smtClean="0"/>
              <a:t>But those people can fight that</a:t>
            </a:r>
          </a:p>
          <a:p>
            <a:r>
              <a:rPr lang="en-US" dirty="0" smtClean="0"/>
              <a:t>Borrowing</a:t>
            </a:r>
          </a:p>
          <a:p>
            <a:pPr lvl="1"/>
            <a:r>
              <a:rPr lang="en-US" dirty="0" smtClean="0"/>
              <a:t>Lenders will be people who aren’t spending</a:t>
            </a:r>
          </a:p>
          <a:p>
            <a:pPr lvl="1"/>
            <a:r>
              <a:rPr lang="en-US" dirty="0" smtClean="0"/>
              <a:t>Federal Reserve can lend</a:t>
            </a:r>
          </a:p>
          <a:p>
            <a:pPr lvl="2"/>
            <a:r>
              <a:rPr lang="en-US" dirty="0" smtClean="0"/>
              <a:t>“print money”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895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Concerned about the national debt?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deficit scolds aren’t.</a:t>
            </a:r>
          </a:p>
          <a:p>
            <a:r>
              <a:rPr lang="en-US" dirty="0" smtClean="0"/>
              <a:t>How can you tell?</a:t>
            </a:r>
          </a:p>
          <a:p>
            <a:pPr lvl="1"/>
            <a:r>
              <a:rPr lang="en-US" dirty="0" smtClean="0"/>
              <a:t>They reject raising taxes.</a:t>
            </a:r>
          </a:p>
          <a:p>
            <a:pPr lvl="1"/>
            <a:r>
              <a:rPr lang="en-US" dirty="0" smtClean="0"/>
              <a:t>Their real agenda is to make the public more dependent on them</a:t>
            </a:r>
          </a:p>
          <a:p>
            <a:pPr lvl="2"/>
            <a:r>
              <a:rPr lang="en-US" dirty="0" smtClean="0"/>
              <a:t>By undermining government</a:t>
            </a:r>
          </a:p>
          <a:p>
            <a:pPr lvl="2"/>
            <a:r>
              <a:rPr lang="en-US" dirty="0" smtClean="0"/>
              <a:t>Mirror </a:t>
            </a:r>
            <a:r>
              <a:rPr lang="en-US" dirty="0" smtClean="0"/>
              <a:t>image of their obsession with dependence of people on government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06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Purpose:  prevent inflation</a:t>
            </a:r>
          </a:p>
          <a:p>
            <a:pPr lvl="1"/>
            <a:r>
              <a:rPr lang="en-US" dirty="0" smtClean="0"/>
              <a:t>Which lowers value of government’s money</a:t>
            </a:r>
          </a:p>
          <a:p>
            <a:r>
              <a:rPr lang="en-US" dirty="0" smtClean="0"/>
              <a:t>Historical examples</a:t>
            </a:r>
          </a:p>
          <a:p>
            <a:pPr lvl="1"/>
            <a:r>
              <a:rPr lang="en-US" dirty="0" smtClean="0"/>
              <a:t>Crusades – Spending gold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inflation</a:t>
            </a:r>
          </a:p>
          <a:p>
            <a:pPr lvl="1"/>
            <a:r>
              <a:rPr lang="en-US" dirty="0" smtClean="0">
                <a:sym typeface="Wingdings"/>
              </a:rPr>
              <a:t>Caesar – Spending + taxing it back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no inflation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During </a:t>
            </a:r>
            <a:r>
              <a:rPr lang="en-US" dirty="0" err="1" smtClean="0">
                <a:sym typeface="Wingdings"/>
              </a:rPr>
              <a:t>depression,government</a:t>
            </a:r>
            <a:r>
              <a:rPr lang="en-US" dirty="0" smtClean="0">
                <a:sym typeface="Wingdings"/>
              </a:rPr>
              <a:t> deficit helps</a:t>
            </a:r>
          </a:p>
          <a:p>
            <a:r>
              <a:rPr lang="en-US" dirty="0" smtClean="0">
                <a:sym typeface="Wingdings"/>
              </a:rPr>
              <a:t>During inflation, government surplus helps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34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Bad ideas/analogies</a:t>
            </a:r>
            <a:br>
              <a:rPr lang="en-US" dirty="0" smtClean="0"/>
            </a:br>
            <a:r>
              <a:rPr lang="en-US" dirty="0" smtClean="0"/>
              <a:t>(when applied to depressions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 and redemption</a:t>
            </a:r>
          </a:p>
          <a:p>
            <a:r>
              <a:rPr lang="en-US" dirty="0" smtClean="0"/>
              <a:t>Public debt = public sin</a:t>
            </a:r>
          </a:p>
          <a:p>
            <a:pPr lvl="1"/>
            <a:r>
              <a:rPr lang="en-US" dirty="0" smtClean="0"/>
              <a:t>Feigned concern about deficits and debt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338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idea:  Free market idolatry</a:t>
            </a:r>
            <a:endParaRPr lang="en-US" dirty="0"/>
          </a:p>
        </p:txBody>
      </p:sp>
      <p:pic>
        <p:nvPicPr>
          <p:cNvPr id="7" name="The.Daily.Show.2013.12.02.Ian.McKellan.cli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27200"/>
            <a:ext cx="9144001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9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good start for more jobs and better public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Food stamps</a:t>
            </a:r>
          </a:p>
          <a:p>
            <a:r>
              <a:rPr lang="en-US" dirty="0" smtClean="0"/>
              <a:t>Medicaid expansion under ACA</a:t>
            </a:r>
          </a:p>
          <a:p>
            <a:pPr lvl="1"/>
            <a:r>
              <a:rPr lang="en-US" dirty="0" smtClean="0"/>
              <a:t>The ACA was supposed to reduce </a:t>
            </a:r>
            <a:r>
              <a:rPr lang="en-US" dirty="0" smtClean="0"/>
              <a:t>government spending slightly</a:t>
            </a:r>
            <a:endParaRPr lang="en-US" dirty="0" smtClean="0"/>
          </a:p>
          <a:p>
            <a:pPr lvl="2"/>
            <a:r>
              <a:rPr lang="en-US" dirty="0" smtClean="0"/>
              <a:t>Other cuts and some new taxes</a:t>
            </a:r>
          </a:p>
          <a:p>
            <a:pPr lvl="1"/>
            <a:r>
              <a:rPr lang="en-US" dirty="0" smtClean="0"/>
              <a:t>The ACA with less Medicaid expansion will reduce spending</a:t>
            </a:r>
          </a:p>
          <a:p>
            <a:pPr lvl="2"/>
            <a:r>
              <a:rPr lang="en-US" dirty="0" smtClean="0"/>
              <a:t>Which will shrink the economy – fewer jobs</a:t>
            </a:r>
          </a:p>
          <a:p>
            <a:pPr lvl="3"/>
            <a:r>
              <a:rPr lang="en-US" dirty="0" smtClean="0"/>
              <a:t>Hospital closings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6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Health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Unemployment</a:t>
            </a:r>
          </a:p>
          <a:p>
            <a:pPr lvl="1"/>
            <a:r>
              <a:rPr lang="en-US" dirty="0" smtClean="0"/>
              <a:t>Wasted time</a:t>
            </a:r>
          </a:p>
          <a:p>
            <a:pPr lvl="2"/>
            <a:r>
              <a:rPr lang="en-US" dirty="0" smtClean="0"/>
              <a:t>Psychological</a:t>
            </a:r>
          </a:p>
          <a:p>
            <a:pPr lvl="2"/>
            <a:r>
              <a:rPr lang="en-US" dirty="0" smtClean="0"/>
              <a:t>Physical</a:t>
            </a:r>
          </a:p>
          <a:p>
            <a:pPr lvl="1"/>
            <a:r>
              <a:rPr lang="en-US" dirty="0" smtClean="0"/>
              <a:t>Loss of material wealth</a:t>
            </a:r>
          </a:p>
          <a:p>
            <a:pPr lvl="2"/>
            <a:r>
              <a:rPr lang="en-US" dirty="0" smtClean="0"/>
              <a:t>Food, shelter</a:t>
            </a:r>
          </a:p>
        </p:txBody>
      </p:sp>
    </p:spTree>
    <p:extLst>
      <p:ext uri="{BB962C8B-B14F-4D97-AF65-F5344CB8AC3E}">
        <p14:creationId xmlns:p14="http://schemas.microsoft.com/office/powerpoint/2010/main" val="128008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money-driven economy can implode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spenders spend less</a:t>
            </a:r>
          </a:p>
          <a:p>
            <a:pPr lvl="1"/>
            <a:r>
              <a:rPr lang="en-US" dirty="0" smtClean="0"/>
              <a:t>Because they don’t want to buy</a:t>
            </a:r>
          </a:p>
          <a:p>
            <a:pPr lvl="1"/>
            <a:r>
              <a:rPr lang="en-US" dirty="0" smtClean="0"/>
              <a:t>Because they want to save more</a:t>
            </a:r>
          </a:p>
          <a:p>
            <a:pPr lvl="2"/>
            <a:r>
              <a:rPr lang="en-US" dirty="0" smtClean="0"/>
              <a:t>Paying off debts = flow to savings</a:t>
            </a:r>
          </a:p>
          <a:p>
            <a:pPr lvl="1"/>
            <a:r>
              <a:rPr lang="en-US" dirty="0" smtClean="0"/>
              <a:t>Because they can’t get credit</a:t>
            </a:r>
          </a:p>
        </p:txBody>
      </p:sp>
    </p:spTree>
    <p:extLst>
      <p:ext uri="{BB962C8B-B14F-4D97-AF65-F5344CB8AC3E}">
        <p14:creationId xmlns:p14="http://schemas.microsoft.com/office/powerpoint/2010/main" val="291437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money-driven economy can implode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spenders spend less</a:t>
            </a:r>
          </a:p>
          <a:p>
            <a:pPr lvl="1"/>
            <a:r>
              <a:rPr lang="en-US" dirty="0" smtClean="0"/>
              <a:t>Because they don’t want to buy</a:t>
            </a:r>
          </a:p>
          <a:p>
            <a:pPr lvl="2"/>
            <a:r>
              <a:rPr lang="en-US" dirty="0" smtClean="0"/>
              <a:t>BAD IDEA #0:  Aren’t people always going to want to buy stuff with their money?</a:t>
            </a:r>
          </a:p>
          <a:p>
            <a:pPr lvl="2"/>
            <a:r>
              <a:rPr lang="en-US" dirty="0" smtClean="0"/>
              <a:t>ANSWER:  Not if they are capitalists who want to make money with money.</a:t>
            </a:r>
          </a:p>
          <a:p>
            <a:pPr lvl="3"/>
            <a:r>
              <a:rPr lang="en-US" dirty="0" smtClean="0"/>
              <a:t>Examples:  Apple and Google</a:t>
            </a:r>
          </a:p>
        </p:txBody>
      </p:sp>
    </p:spTree>
    <p:extLst>
      <p:ext uri="{BB962C8B-B14F-4D97-AF65-F5344CB8AC3E}">
        <p14:creationId xmlns:p14="http://schemas.microsoft.com/office/powerpoint/2010/main" val="65160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money-driven economy can implode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spenders spend less</a:t>
            </a:r>
          </a:p>
          <a:p>
            <a:pPr lvl="1"/>
            <a:r>
              <a:rPr lang="en-US" dirty="0" smtClean="0"/>
              <a:t>Because they don’t want to buy</a:t>
            </a:r>
          </a:p>
          <a:p>
            <a:pPr lvl="1"/>
            <a:r>
              <a:rPr lang="en-US" dirty="0" smtClean="0"/>
              <a:t>Because they want to save more</a:t>
            </a:r>
          </a:p>
          <a:p>
            <a:pPr lvl="2"/>
            <a:r>
              <a:rPr lang="en-US" dirty="0" smtClean="0"/>
              <a:t>For a rainy day, to increase their stock of savings</a:t>
            </a:r>
          </a:p>
          <a:p>
            <a:pPr lvl="2"/>
            <a:r>
              <a:rPr lang="en-US" dirty="0" smtClean="0"/>
              <a:t>To pay off debts</a:t>
            </a:r>
          </a:p>
          <a:p>
            <a:pPr lvl="3"/>
            <a:r>
              <a:rPr lang="en-US" dirty="0" smtClean="0"/>
              <a:t>Paying off debts = flow to savings</a:t>
            </a:r>
          </a:p>
        </p:txBody>
      </p:sp>
    </p:spTree>
    <p:extLst>
      <p:ext uri="{BB962C8B-B14F-4D97-AF65-F5344CB8AC3E}">
        <p14:creationId xmlns:p14="http://schemas.microsoft.com/office/powerpoint/2010/main" val="311275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money-driven economy can implode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spenders spend less</a:t>
            </a:r>
          </a:p>
          <a:p>
            <a:pPr lvl="1"/>
            <a:r>
              <a:rPr lang="en-US" dirty="0" smtClean="0"/>
              <a:t>Because they don’t want to buy</a:t>
            </a:r>
          </a:p>
          <a:p>
            <a:pPr lvl="1"/>
            <a:r>
              <a:rPr lang="en-US" dirty="0" smtClean="0"/>
              <a:t>Because they want to save more</a:t>
            </a:r>
          </a:p>
          <a:p>
            <a:pPr lvl="1"/>
            <a:r>
              <a:rPr lang="en-US" dirty="0" smtClean="0"/>
              <a:t>Because they can’t get credit, because the credit system has collapsed</a:t>
            </a:r>
          </a:p>
          <a:p>
            <a:pPr lvl="2"/>
            <a:r>
              <a:rPr lang="en-US" dirty="0" smtClean="0"/>
              <a:t>Creditors’ stocks of savings are less</a:t>
            </a:r>
          </a:p>
          <a:p>
            <a:pPr lvl="2"/>
            <a:r>
              <a:rPr lang="en-US" dirty="0" smtClean="0"/>
              <a:t>The moneyed are afraid to lend</a:t>
            </a:r>
          </a:p>
          <a:p>
            <a:pPr lvl="2"/>
            <a:r>
              <a:rPr lang="en-US" dirty="0" smtClean="0"/>
              <a:t>Debtors are forced to repay loans (save)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81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 systems collapse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Unregulated banking can expand and then collapse</a:t>
            </a:r>
          </a:p>
          <a:p>
            <a:pPr lvl="1"/>
            <a:r>
              <a:rPr lang="en-US" dirty="0" smtClean="0"/>
              <a:t>Euphoria of lending,</a:t>
            </a:r>
          </a:p>
          <a:p>
            <a:pPr lvl="1"/>
            <a:r>
              <a:rPr lang="en-US" dirty="0" smtClean="0"/>
              <a:t>Then fear of not being repaid</a:t>
            </a:r>
          </a:p>
          <a:p>
            <a:r>
              <a:rPr lang="en-US" dirty="0" smtClean="0"/>
              <a:t>Regulation can reduce swings</a:t>
            </a:r>
          </a:p>
          <a:p>
            <a:r>
              <a:rPr lang="en-US" dirty="0" smtClean="0"/>
              <a:t>But, wealthy find ways to circumvent regulation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450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Once the economy has imploded,</a:t>
            </a:r>
            <a:br>
              <a:rPr lang="en-US" dirty="0" smtClean="0"/>
            </a:br>
            <a:r>
              <a:rPr lang="en-US" dirty="0" smtClean="0"/>
              <a:t>how can we expand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ea"/>
              <a:buAutoNum type="circleNumDbPlain"/>
            </a:pPr>
            <a:r>
              <a:rPr lang="en-US" dirty="0" smtClean="0"/>
              <a:t>Wait for it to recover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 smtClean="0"/>
              <a:t>Ease credit</a:t>
            </a:r>
          </a:p>
          <a:p>
            <a:pPr lvl="1"/>
            <a:r>
              <a:rPr lang="en-US" dirty="0" smtClean="0"/>
              <a:t>Lend money at low interest</a:t>
            </a:r>
          </a:p>
          <a:p>
            <a:pPr lvl="2"/>
            <a:r>
              <a:rPr lang="en-US" dirty="0" smtClean="0"/>
              <a:t>Or give money 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 smtClean="0"/>
              <a:t>Government spending</a:t>
            </a:r>
          </a:p>
          <a:p>
            <a:pPr lvl="1"/>
            <a:r>
              <a:rPr lang="en-US" dirty="0" smtClean="0"/>
              <a:t>When private spending falls down,</a:t>
            </a:r>
          </a:p>
          <a:p>
            <a:pPr lvl="1"/>
            <a:r>
              <a:rPr lang="en-US" dirty="0" smtClean="0"/>
              <a:t>Government spending stands 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51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909</Words>
  <Application>Microsoft Macintosh PowerPoint</Application>
  <PresentationFormat>On-screen Show (4:3)</PresentationFormat>
  <Paragraphs>161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Macroeconomics and health care</vt:lpstr>
      <vt:lpstr>When an economy implodes</vt:lpstr>
      <vt:lpstr>Health effects</vt:lpstr>
      <vt:lpstr>A money-driven economy can implode</vt:lpstr>
      <vt:lpstr>A money-driven economy can implode</vt:lpstr>
      <vt:lpstr>A money-driven economy can implode</vt:lpstr>
      <vt:lpstr>A money-driven economy can implode</vt:lpstr>
      <vt:lpstr>Credit systems collapse</vt:lpstr>
      <vt:lpstr>Once the economy has imploded, how can we expand it?</vt:lpstr>
      <vt:lpstr>Limitations of credit easing</vt:lpstr>
      <vt:lpstr>Government spending can be overdone</vt:lpstr>
      <vt:lpstr>Being perfect may not be possible. Being better is possible.</vt:lpstr>
      <vt:lpstr>Bad ideas/analogies (when applied to economics)</vt:lpstr>
      <vt:lpstr>Sin and redemption bad analogy</vt:lpstr>
      <vt:lpstr>So, we cut food stamps</vt:lpstr>
      <vt:lpstr>What’s the appeal of this?</vt:lpstr>
      <vt:lpstr>What’s the appeal of this?</vt:lpstr>
      <vt:lpstr>Why business dislikes government spending to promote full employment</vt:lpstr>
      <vt:lpstr>Once the economy has imploded, how can we expand it?</vt:lpstr>
      <vt:lpstr>How to finance government spending?</vt:lpstr>
      <vt:lpstr>Concerned about the national debt?</vt:lpstr>
      <vt:lpstr>Taxes</vt:lpstr>
      <vt:lpstr>Bad ideas/analogies (when applied to depressions)</vt:lpstr>
      <vt:lpstr>Bad idea:  Free market idolatry</vt:lpstr>
      <vt:lpstr>A good start for more jobs and better public health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Macroeconomics and health care</dc:title>
  <dc:creator>Sam Baker</dc:creator>
  <cp:lastModifiedBy>Sam Baker</cp:lastModifiedBy>
  <cp:revision>19</cp:revision>
  <dcterms:created xsi:type="dcterms:W3CDTF">2013-11-30T16:30:41Z</dcterms:created>
  <dcterms:modified xsi:type="dcterms:W3CDTF">2013-12-05T16:15:00Z</dcterms:modified>
</cp:coreProperties>
</file>